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8" r:id="rId2"/>
    <p:sldId id="269" r:id="rId3"/>
    <p:sldId id="294" r:id="rId4"/>
    <p:sldId id="290" r:id="rId5"/>
    <p:sldId id="284" r:id="rId6"/>
    <p:sldId id="288" r:id="rId7"/>
    <p:sldId id="281" r:id="rId8"/>
    <p:sldId id="293" r:id="rId9"/>
    <p:sldId id="291" r:id="rId10"/>
    <p:sldId id="295" r:id="rId11"/>
    <p:sldId id="279" r:id="rId12"/>
    <p:sldId id="292" r:id="rId13"/>
    <p:sldId id="287" r:id="rId14"/>
    <p:sldId id="296" r:id="rId15"/>
    <p:sldId id="289" r:id="rId16"/>
    <p:sldId id="297" r:id="rId17"/>
    <p:sldId id="275" r:id="rId18"/>
    <p:sldId id="282" r:id="rId19"/>
    <p:sldId id="285" r:id="rId20"/>
    <p:sldId id="298" r:id="rId21"/>
    <p:sldId id="286" r:id="rId22"/>
    <p:sldId id="278" r:id="rId23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620" autoAdjust="0"/>
  </p:normalViewPr>
  <p:slideViewPr>
    <p:cSldViewPr snapToGrid="0">
      <p:cViewPr varScale="1">
        <p:scale>
          <a:sx n="114" d="100"/>
          <a:sy n="114" d="100"/>
        </p:scale>
        <p:origin x="384" y="11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BCOE Inventory and Asset Training, February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3"/>
            <a:ext cx="5608320" cy="31171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BCOE Inventory and Asset Training, February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772669"/>
            <a:ext cx="4549698" cy="463406"/>
          </a:xfrm>
        </p:spPr>
        <p:txBody>
          <a:bodyPr/>
          <a:lstStyle/>
          <a:p>
            <a:r>
              <a:rPr lang="en-US" dirty="0"/>
              <a:t>BCOE 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32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772669"/>
            <a:ext cx="3328515" cy="463406"/>
          </a:xfrm>
        </p:spPr>
        <p:txBody>
          <a:bodyPr/>
          <a:lstStyle/>
          <a:p>
            <a:r>
              <a:rPr lang="en-US" dirty="0"/>
              <a:t>BCOE 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9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-1" y="8772669"/>
            <a:ext cx="3282919" cy="463406"/>
          </a:xfrm>
        </p:spPr>
        <p:txBody>
          <a:bodyPr/>
          <a:lstStyle/>
          <a:p>
            <a:r>
              <a:rPr lang="en-US" dirty="0"/>
              <a:t>BCOE 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29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772669"/>
            <a:ext cx="3374111" cy="463406"/>
          </a:xfrm>
        </p:spPr>
        <p:txBody>
          <a:bodyPr/>
          <a:lstStyle/>
          <a:p>
            <a:r>
              <a:rPr lang="en-US" dirty="0"/>
              <a:t>BCOE 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34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772669"/>
            <a:ext cx="3305717" cy="463406"/>
          </a:xfrm>
        </p:spPr>
        <p:txBody>
          <a:bodyPr/>
          <a:lstStyle/>
          <a:p>
            <a:r>
              <a:rPr lang="en-US" dirty="0"/>
              <a:t>BCOE 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27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772669"/>
            <a:ext cx="3533698" cy="463406"/>
          </a:xfrm>
        </p:spPr>
        <p:txBody>
          <a:bodyPr/>
          <a:lstStyle/>
          <a:p>
            <a:r>
              <a:rPr lang="en-US" dirty="0"/>
              <a:t>BCOE 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95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772669"/>
            <a:ext cx="3545096" cy="463406"/>
          </a:xfrm>
        </p:spPr>
        <p:txBody>
          <a:bodyPr/>
          <a:lstStyle/>
          <a:p>
            <a:r>
              <a:rPr lang="en-US" dirty="0"/>
              <a:t>BCOE 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3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772669"/>
            <a:ext cx="3533698" cy="463406"/>
          </a:xfrm>
        </p:spPr>
        <p:txBody>
          <a:bodyPr/>
          <a:lstStyle/>
          <a:p>
            <a:r>
              <a:rPr lang="en-US" dirty="0"/>
              <a:t>BCOE 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23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-1" y="8772669"/>
            <a:ext cx="3465304" cy="463406"/>
          </a:xfrm>
        </p:spPr>
        <p:txBody>
          <a:bodyPr/>
          <a:lstStyle/>
          <a:p>
            <a:r>
              <a:rPr lang="en-US" dirty="0"/>
              <a:t>BCOE 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07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772669"/>
            <a:ext cx="3294318" cy="463406"/>
          </a:xfrm>
        </p:spPr>
        <p:txBody>
          <a:bodyPr/>
          <a:lstStyle/>
          <a:p>
            <a:r>
              <a:rPr lang="en-US" dirty="0"/>
              <a:t>BCOE 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55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772669"/>
            <a:ext cx="3305717" cy="463406"/>
          </a:xfrm>
        </p:spPr>
        <p:txBody>
          <a:bodyPr/>
          <a:lstStyle/>
          <a:p>
            <a:r>
              <a:rPr lang="en-US" dirty="0"/>
              <a:t>BCOE 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2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-1" y="8772669"/>
            <a:ext cx="3282919" cy="463406"/>
          </a:xfrm>
        </p:spPr>
        <p:txBody>
          <a:bodyPr/>
          <a:lstStyle/>
          <a:p>
            <a:r>
              <a:rPr lang="en-US" dirty="0"/>
              <a:t>BCOE 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17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772669"/>
            <a:ext cx="3453905" cy="463406"/>
          </a:xfrm>
        </p:spPr>
        <p:txBody>
          <a:bodyPr/>
          <a:lstStyle/>
          <a:p>
            <a:r>
              <a:rPr lang="en-US" dirty="0"/>
              <a:t>BCOE 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39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772669"/>
            <a:ext cx="3453905" cy="463406"/>
          </a:xfrm>
        </p:spPr>
        <p:txBody>
          <a:bodyPr/>
          <a:lstStyle/>
          <a:p>
            <a:r>
              <a:rPr lang="en-US" dirty="0"/>
              <a:t>BCOE 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15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-1" y="8772669"/>
            <a:ext cx="3311913" cy="463406"/>
          </a:xfrm>
        </p:spPr>
        <p:txBody>
          <a:bodyPr/>
          <a:lstStyle/>
          <a:p>
            <a:r>
              <a:rPr lang="en-US" dirty="0"/>
              <a:t>BCOE 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0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-1" y="8772669"/>
            <a:ext cx="3533699" cy="463406"/>
          </a:xfrm>
        </p:spPr>
        <p:txBody>
          <a:bodyPr/>
          <a:lstStyle/>
          <a:p>
            <a:r>
              <a:rPr lang="en-US" dirty="0"/>
              <a:t>BCOE 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44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-1" y="8772669"/>
            <a:ext cx="3408309" cy="463406"/>
          </a:xfrm>
        </p:spPr>
        <p:txBody>
          <a:bodyPr/>
          <a:lstStyle/>
          <a:p>
            <a:r>
              <a:rPr lang="en-US" dirty="0"/>
              <a:t>BCOE 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07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772669"/>
            <a:ext cx="3624890" cy="463406"/>
          </a:xfrm>
        </p:spPr>
        <p:txBody>
          <a:bodyPr/>
          <a:lstStyle/>
          <a:p>
            <a:r>
              <a:rPr lang="en-US" dirty="0"/>
              <a:t>BCOE 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29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-1" y="8772669"/>
            <a:ext cx="3282919" cy="463406"/>
          </a:xfrm>
        </p:spPr>
        <p:txBody>
          <a:bodyPr/>
          <a:lstStyle/>
          <a:p>
            <a:r>
              <a:rPr lang="en-US" dirty="0"/>
              <a:t>BCOE 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53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-1" y="8772669"/>
            <a:ext cx="3351314" cy="463406"/>
          </a:xfrm>
        </p:spPr>
        <p:txBody>
          <a:bodyPr/>
          <a:lstStyle/>
          <a:p>
            <a:r>
              <a:rPr lang="en-US" dirty="0"/>
              <a:t>BCOE 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95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772669"/>
            <a:ext cx="3385510" cy="463406"/>
          </a:xfrm>
        </p:spPr>
        <p:txBody>
          <a:bodyPr/>
          <a:lstStyle/>
          <a:p>
            <a:r>
              <a:rPr lang="en-US" dirty="0"/>
              <a:t>BCOE 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83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772669"/>
            <a:ext cx="3385510" cy="463406"/>
          </a:xfrm>
        </p:spPr>
        <p:txBody>
          <a:bodyPr/>
          <a:lstStyle/>
          <a:p>
            <a:r>
              <a:rPr lang="en-US" dirty="0"/>
              <a:t>BCOE 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8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ialservices@bcoe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ialservices@bcoe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ialservices@bcoe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hyperlink" Target="mailto:ss@bcoe.or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mailto:financialservices@bcoe.org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gin.myschoolbuilding.com/msb" TargetMode="External"/><Relationship Id="rId5" Type="http://schemas.openxmlformats.org/officeDocument/2006/relationships/hyperlink" Target="mailto:maintenance@bcoe.org" TargetMode="External"/><Relationship Id="rId4" Type="http://schemas.openxmlformats.org/officeDocument/2006/relationships/hyperlink" Target="mailto:its@bcoe.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Inventory</a:t>
            </a:r>
            <a:br>
              <a:rPr lang="en-US" sz="7200" dirty="0"/>
            </a:br>
            <a:r>
              <a:rPr lang="en-US" sz="7200" dirty="0"/>
              <a:t>and </a:t>
            </a:r>
            <a:br>
              <a:rPr lang="en-US" sz="7200" dirty="0"/>
            </a:br>
            <a:r>
              <a:rPr lang="en-US" sz="7200" dirty="0"/>
              <a:t>assets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i="1" dirty="0"/>
              <a:t>Tracking Inventory within ESCAPE</a:t>
            </a:r>
          </a:p>
        </p:txBody>
      </p:sp>
      <p:pic>
        <p:nvPicPr>
          <p:cNvPr id="9" name="Picture 2" descr="Image result for bco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70" y="5053460"/>
            <a:ext cx="4235113" cy="163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asset Tags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ALL items will be issued a unique identification code in Escape called the ASSET ID</a:t>
            </a:r>
          </a:p>
          <a:p>
            <a:pPr marL="0" indent="0">
              <a:buNone/>
            </a:pPr>
            <a:r>
              <a:rPr lang="en-US" dirty="0"/>
              <a:t>For tracking purposes, </a:t>
            </a:r>
            <a:r>
              <a:rPr lang="en-US" b="1" dirty="0"/>
              <a:t>NEW </a:t>
            </a:r>
            <a:r>
              <a:rPr lang="en-US" dirty="0"/>
              <a:t>inventory assets will have identical </a:t>
            </a:r>
            <a:r>
              <a:rPr lang="en-US" i="1" dirty="0"/>
              <a:t>Asset ID Numbers</a:t>
            </a:r>
            <a:r>
              <a:rPr lang="en-US" b="1" i="1" dirty="0"/>
              <a:t>        </a:t>
            </a:r>
            <a:r>
              <a:rPr lang="en-US" dirty="0"/>
              <a:t>and </a:t>
            </a:r>
            <a:r>
              <a:rPr lang="en-US" i="1" dirty="0"/>
              <a:t>Tag Numbers </a:t>
            </a:r>
            <a:r>
              <a:rPr lang="en-US" dirty="0"/>
              <a:t> </a:t>
            </a:r>
          </a:p>
          <a:p>
            <a:pPr lvl="1"/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Example: Asset ID# is 1000, Tag# is 1000</a:t>
            </a:r>
          </a:p>
          <a:p>
            <a:pPr marL="0" indent="0">
              <a:buNone/>
            </a:pPr>
            <a:r>
              <a:rPr lang="en-US" dirty="0"/>
              <a:t>All </a:t>
            </a:r>
            <a:r>
              <a:rPr lang="en-US" b="1" dirty="0"/>
              <a:t>PRE-ESCAPE</a:t>
            </a:r>
            <a:r>
              <a:rPr lang="en-US" dirty="0"/>
              <a:t> inventory assets will keep their existing Tag Numbers</a:t>
            </a:r>
          </a:p>
          <a:p>
            <a:pPr lvl="1"/>
            <a:r>
              <a:rPr lang="en-US" i="1" dirty="0">
                <a:solidFill>
                  <a:srgbClr val="6681CC">
                    <a:lumMod val="50000"/>
                  </a:srgbClr>
                </a:solidFill>
              </a:rPr>
              <a:t>Example: Tag# is BRCJ456, Asset ID# is 101</a:t>
            </a:r>
          </a:p>
          <a:p>
            <a:pPr marL="411480" lvl="1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</a:rPr>
              <a:t>New Inventory Assets: </a:t>
            </a:r>
          </a:p>
          <a:p>
            <a:pPr lvl="1"/>
            <a:r>
              <a:rPr lang="en-US" sz="1800" b="1" dirty="0">
                <a:solidFill>
                  <a:srgbClr val="0070C0"/>
                </a:solidFill>
              </a:rPr>
              <a:t>Tag Number = Asset ID Number 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</a:rPr>
              <a:t>Old Inventory Assets:</a:t>
            </a:r>
          </a:p>
          <a:p>
            <a:pPr lvl="1"/>
            <a:r>
              <a:rPr lang="en-US" sz="1800" b="1" dirty="0">
                <a:solidFill>
                  <a:srgbClr val="0070C0"/>
                </a:solidFill>
              </a:rPr>
              <a:t>Tag Number = Pre-existing Tag Number</a:t>
            </a:r>
          </a:p>
          <a:p>
            <a:pPr lvl="1"/>
            <a:r>
              <a:rPr lang="en-US" sz="1800" b="1" dirty="0">
                <a:solidFill>
                  <a:srgbClr val="0070C0"/>
                </a:solidFill>
              </a:rPr>
              <a:t>Asset ID Number is Unique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2" descr="Image result for bco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29" y="5818604"/>
            <a:ext cx="2252526" cy="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6492240"/>
            <a:ext cx="775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Inventory and Asset Training, February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Escape Inventory modules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ESCAPE records all items acquired through P.O. w/ Receiving in </a:t>
            </a:r>
          </a:p>
          <a:p>
            <a:pPr marL="0" indent="0">
              <a:buNone/>
            </a:pPr>
            <a:r>
              <a:rPr lang="en-US" i="1" dirty="0"/>
              <a:t>	Fixed Assets </a:t>
            </a:r>
            <a:r>
              <a:rPr lang="en-US" dirty="0"/>
              <a:t>module </a:t>
            </a:r>
            <a:r>
              <a:rPr lang="en-US" b="1" dirty="0"/>
              <a:t>(Assets)</a:t>
            </a:r>
            <a:r>
              <a:rPr lang="en-US" dirty="0"/>
              <a:t> – </a:t>
            </a:r>
            <a:r>
              <a:rPr lang="en-US" i="1" dirty="0"/>
              <a:t>Read Only Access</a:t>
            </a:r>
            <a:endParaRPr lang="en-US" b="1" i="1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Assets with “I” type are Inventory Assets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Inventory Assets become inventory items in</a:t>
            </a:r>
          </a:p>
          <a:p>
            <a:pPr marL="0" indent="0">
              <a:buNone/>
            </a:pPr>
            <a:r>
              <a:rPr lang="en-US" i="1" dirty="0"/>
              <a:t>	Physical Asset Inventory </a:t>
            </a:r>
            <a:r>
              <a:rPr lang="en-US" dirty="0"/>
              <a:t>module </a:t>
            </a:r>
            <a:r>
              <a:rPr lang="en-US" b="1" dirty="0"/>
              <a:t>(Inventory)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Image result for bco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29" y="5818604"/>
            <a:ext cx="2252526" cy="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1" y="6488668"/>
            <a:ext cx="7750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Inventory and Asset Training, February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0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Snapshots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Inventory Asset Snapshot (FA99)</a:t>
            </a:r>
          </a:p>
          <a:p>
            <a:pPr lvl="1"/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Used for a comprehensive view of individual inventory items</a:t>
            </a:r>
          </a:p>
          <a:p>
            <a:pPr lvl="1"/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Includes asset summary, purchase and warranty information, associated accounts and history</a:t>
            </a:r>
          </a:p>
          <a:p>
            <a:pPr lvl="1"/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Accessible from both Asset and Inventory modules</a:t>
            </a:r>
          </a:p>
          <a:p>
            <a:pPr lvl="2"/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Selected from the List tab on both modules</a:t>
            </a:r>
          </a:p>
          <a:p>
            <a:pPr lvl="2"/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" descr="Image result for bco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29" y="5818604"/>
            <a:ext cx="2252526" cy="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6492240"/>
            <a:ext cx="775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81" y="3753685"/>
            <a:ext cx="1876079" cy="184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9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Asset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Finance </a:t>
            </a:r>
            <a:r>
              <a:rPr lang="en-US" sz="2800" b="1" dirty="0">
                <a:sym typeface="Wingdings" panose="05000000000000000000" pitchFamily="2" charset="2"/>
              </a:rPr>
              <a:t> Reports  Admin</a:t>
            </a:r>
            <a:endParaRPr lang="en-US" sz="2800" dirty="0"/>
          </a:p>
          <a:p>
            <a:r>
              <a:rPr lang="en-US" dirty="0"/>
              <a:t>Fixed Asset List (FA01)</a:t>
            </a:r>
          </a:p>
          <a:p>
            <a:r>
              <a:rPr lang="en-US" dirty="0"/>
              <a:t>Physical Inventory Worksheet (FA03)</a:t>
            </a:r>
          </a:p>
          <a:p>
            <a:r>
              <a:rPr lang="en-US" dirty="0"/>
              <a:t>Employee Asset Agreement (Employee21-C)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/>
              <a:t>Other Asset </a:t>
            </a:r>
            <a:r>
              <a:rPr lang="en-US" dirty="0"/>
              <a:t>R</a:t>
            </a:r>
            <a:r>
              <a:rPr lang="en-US"/>
              <a:t>eports</a:t>
            </a:r>
            <a:r>
              <a:rPr lang="en-US" dirty="0"/>
              <a:t>:</a:t>
            </a:r>
          </a:p>
          <a:p>
            <a:r>
              <a:rPr lang="en-US" dirty="0"/>
              <a:t>Asset History (FA04) </a:t>
            </a:r>
          </a:p>
          <a:p>
            <a:r>
              <a:rPr lang="en-US" dirty="0"/>
              <a:t>Fixed Assets by Account (FA08)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08" y="1771389"/>
            <a:ext cx="3240044" cy="3110443"/>
          </a:xfrm>
          <a:prstGeom prst="rect">
            <a:avLst/>
          </a:prstGeom>
        </p:spPr>
      </p:pic>
      <p:pic>
        <p:nvPicPr>
          <p:cNvPr id="7" name="Picture 2" descr="Image result for bco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29" y="5818604"/>
            <a:ext cx="2252526" cy="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6492240"/>
            <a:ext cx="775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Inventory and Asset Training,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0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asset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12357"/>
            <a:ext cx="9372600" cy="448310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Finance </a:t>
            </a:r>
            <a:r>
              <a:rPr lang="en-US" b="1" dirty="0">
                <a:sym typeface="Wingdings" panose="05000000000000000000" pitchFamily="2" charset="2"/>
              </a:rPr>
              <a:t> Reports  Admin  Fixed Asset List (FA01)</a:t>
            </a:r>
          </a:p>
          <a:p>
            <a:r>
              <a:rPr lang="en-US" sz="2000" dirty="0">
                <a:sym typeface="Wingdings" panose="05000000000000000000" pitchFamily="2" charset="2"/>
              </a:rPr>
              <a:t>Can be sorted with many combinations, including employee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Location/Employee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Employee/Location</a:t>
            </a:r>
          </a:p>
          <a:p>
            <a:r>
              <a:rPr lang="en-US" sz="2000" dirty="0">
                <a:sym typeface="Wingdings" panose="05000000000000000000" pitchFamily="2" charset="2"/>
              </a:rPr>
              <a:t>Many options for refining inventory list: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Department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Location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Employee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Account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7" name="Picture 2" descr="Image result for bco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29" y="5818604"/>
            <a:ext cx="2252526" cy="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6495458"/>
            <a:ext cx="775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Inventory and Asset Training,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952" y="3153842"/>
            <a:ext cx="2386137" cy="238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Inventory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12357"/>
            <a:ext cx="9372600" cy="448310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Finance </a:t>
            </a:r>
            <a:r>
              <a:rPr lang="en-US" b="1" dirty="0">
                <a:sym typeface="Wingdings" panose="05000000000000000000" pitchFamily="2" charset="2"/>
              </a:rPr>
              <a:t> Reports  Admin  Physical Inventory Worksheet (FA03)</a:t>
            </a:r>
          </a:p>
          <a:p>
            <a:pPr marL="0" indent="0">
              <a:buNone/>
            </a:pPr>
            <a:r>
              <a:rPr lang="en-US" sz="2000" b="1" i="1" dirty="0">
                <a:sym typeface="Wingdings" panose="05000000000000000000" pitchFamily="2" charset="2"/>
              </a:rPr>
              <a:t>Pros:</a:t>
            </a:r>
          </a:p>
          <a:p>
            <a:r>
              <a:rPr lang="en-US" sz="2000" dirty="0">
                <a:sym typeface="Wingdings" panose="05000000000000000000" pitchFamily="2" charset="2"/>
              </a:rPr>
              <a:t>Can be sorted by a combination of location, room and department</a:t>
            </a:r>
          </a:p>
          <a:p>
            <a:r>
              <a:rPr lang="en-US" sz="2000" dirty="0">
                <a:sym typeface="Wingdings" panose="05000000000000000000" pitchFamily="2" charset="2"/>
              </a:rPr>
              <a:t>Allows for verification and comments</a:t>
            </a:r>
          </a:p>
          <a:p>
            <a:pPr marL="0" indent="0">
              <a:buNone/>
            </a:pPr>
            <a:r>
              <a:rPr lang="en-US" sz="2000" b="1" i="1" dirty="0">
                <a:sym typeface="Wingdings" panose="05000000000000000000" pitchFamily="2" charset="2"/>
              </a:rPr>
              <a:t>Cons:</a:t>
            </a:r>
          </a:p>
          <a:p>
            <a:r>
              <a:rPr lang="en-US" sz="2000" dirty="0">
                <a:sym typeface="Wingdings" panose="05000000000000000000" pitchFamily="2" charset="2"/>
              </a:rPr>
              <a:t>Does not show employee assignment</a:t>
            </a:r>
          </a:p>
          <a:p>
            <a:r>
              <a:rPr lang="en-US" sz="2000" dirty="0">
                <a:sym typeface="Wingdings" panose="05000000000000000000" pitchFamily="2" charset="2"/>
              </a:rPr>
              <a:t>Does not have a field for condition</a:t>
            </a:r>
          </a:p>
          <a:p>
            <a:pPr marL="0" indent="0">
              <a:buNone/>
            </a:pPr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b="1" i="1" u="sng" dirty="0"/>
              <a:t>Note changes and update within Escape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470" y="3553210"/>
            <a:ext cx="2085033" cy="2606291"/>
          </a:xfrm>
          <a:prstGeom prst="rect">
            <a:avLst/>
          </a:prstGeom>
        </p:spPr>
      </p:pic>
      <p:pic>
        <p:nvPicPr>
          <p:cNvPr id="7" name="Picture 2" descr="Image result for bco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29" y="5818604"/>
            <a:ext cx="2252526" cy="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6495458"/>
            <a:ext cx="775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Inventory and Asset Training,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2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issued asset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12357"/>
            <a:ext cx="9372600" cy="448310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Finance </a:t>
            </a:r>
            <a:r>
              <a:rPr lang="en-US" b="1" dirty="0">
                <a:sym typeface="Wingdings" panose="05000000000000000000" pitchFamily="2" charset="2"/>
              </a:rPr>
              <a:t> Reports  Admin  Employee Issued Asset Agreement 					      (Employee21-C)</a:t>
            </a:r>
          </a:p>
          <a:p>
            <a:r>
              <a:rPr lang="en-US" sz="2000" dirty="0">
                <a:sym typeface="Wingdings" panose="05000000000000000000" pitchFamily="2" charset="2"/>
              </a:rPr>
              <a:t>Use sort option C – “Defined in Request Agreement w/ </a:t>
            </a:r>
            <a:r>
              <a:rPr lang="en-US" sz="2000" dirty="0" err="1">
                <a:sym typeface="Wingdings" panose="05000000000000000000" pitchFamily="2" charset="2"/>
              </a:rPr>
              <a:t>Loc</a:t>
            </a:r>
            <a:r>
              <a:rPr lang="en-US" sz="2000" dirty="0">
                <a:sym typeface="Wingdings" panose="05000000000000000000" pitchFamily="2" charset="2"/>
              </a:rPr>
              <a:t>/Room”</a:t>
            </a:r>
          </a:p>
          <a:p>
            <a:r>
              <a:rPr lang="en-US" sz="2000" dirty="0">
                <a:sym typeface="Wingdings" panose="05000000000000000000" pitchFamily="2" charset="2"/>
              </a:rPr>
              <a:t>List can be generated by individual Employee ID number in section 2,  or by Asset Department or Asset Location in section 3</a:t>
            </a:r>
          </a:p>
          <a:p>
            <a:r>
              <a:rPr lang="en-US" sz="2000" dirty="0">
                <a:sym typeface="Wingdings" panose="05000000000000000000" pitchFamily="2" charset="2"/>
              </a:rPr>
              <a:t>Managers will be asked to verify annually and with all new employee inventory assignments/re-assignments and retain all records. Signed copies should be sent to </a:t>
            </a:r>
            <a:r>
              <a:rPr lang="en-US" sz="2000" dirty="0">
                <a:sym typeface="Wingdings" panose="05000000000000000000" pitchFamily="2" charset="2"/>
                <a:hlinkClick r:id="rId3"/>
              </a:rPr>
              <a:t>Financial Services</a:t>
            </a:r>
            <a:r>
              <a:rPr lang="en-US" sz="2000" dirty="0">
                <a:sym typeface="Wingdings" panose="05000000000000000000" pitchFamily="2" charset="2"/>
              </a:rPr>
              <a:t>, where they will be attached to the asset record.</a:t>
            </a:r>
          </a:p>
          <a:p>
            <a:r>
              <a:rPr lang="en-US" sz="2000" dirty="0">
                <a:sym typeface="Wingdings" panose="05000000000000000000" pitchFamily="2" charset="2"/>
              </a:rPr>
              <a:t>Manager’s signature – Using Adobe Edit or white out, change the language to reflect “Received by Employee” or other description as needed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7" name="Picture 2" descr="Image result for bco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29" y="5818604"/>
            <a:ext cx="2252526" cy="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6495458"/>
            <a:ext cx="775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Inventory and Asset Training,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2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Make changes using the </a:t>
            </a:r>
            <a:r>
              <a:rPr lang="en-US" b="1" i="1" dirty="0"/>
              <a:t>Asset Physical Inventory </a:t>
            </a:r>
            <a:r>
              <a:rPr lang="en-US" dirty="0"/>
              <a:t>module</a:t>
            </a:r>
          </a:p>
          <a:p>
            <a:pPr lvl="1"/>
            <a:r>
              <a:rPr lang="en-US" dirty="0"/>
              <a:t>Refine asset search by department, location, purchase information, status, etc.</a:t>
            </a:r>
          </a:p>
          <a:p>
            <a:pPr lvl="1"/>
            <a:r>
              <a:rPr lang="en-US" dirty="0"/>
              <a:t>Use reports (FA01 and/or FA03) to assist with information updates</a:t>
            </a:r>
          </a:p>
          <a:p>
            <a:pPr lvl="1"/>
            <a:r>
              <a:rPr lang="en-US" dirty="0"/>
              <a:t>All fields are editable except Asset ID, Vendor Name and Inventory Date</a:t>
            </a:r>
          </a:p>
          <a:p>
            <a:pPr lvl="2"/>
            <a:r>
              <a:rPr lang="en-US" b="1" i="1" dirty="0"/>
              <a:t>See “BCOE Physical Inventory Checklist” training handout for mandatory fields</a:t>
            </a:r>
          </a:p>
          <a:p>
            <a:pPr marL="777240" lvl="2" indent="0">
              <a:buNone/>
            </a:pPr>
            <a:endParaRPr lang="en-US" b="1" i="1" dirty="0"/>
          </a:p>
          <a:p>
            <a:pPr lvl="2"/>
            <a:r>
              <a:rPr lang="en-US" sz="2000" b="1" dirty="0"/>
              <a:t>Contact Financial Services for employee asset assignment changes</a:t>
            </a:r>
          </a:p>
          <a:p>
            <a:pPr lvl="2"/>
            <a:r>
              <a:rPr lang="en-US" sz="2000" b="1" dirty="0"/>
              <a:t>Contact M&amp;O for assignment changes to keys, cell phones and MiFis</a:t>
            </a:r>
          </a:p>
          <a:p>
            <a:pPr marL="777240" lvl="2" indent="0">
              <a:buNone/>
            </a:pPr>
            <a:endParaRPr lang="en-US" dirty="0"/>
          </a:p>
          <a:p>
            <a:pPr lvl="1"/>
            <a:r>
              <a:rPr lang="en-US" dirty="0"/>
              <a:t>Edit necessary fields </a:t>
            </a:r>
            <a:r>
              <a:rPr lang="en-US" dirty="0">
                <a:sym typeface="Wingdings" panose="05000000000000000000" pitchFamily="2" charset="2"/>
              </a:rPr>
              <a:t> TASKS  POST</a:t>
            </a:r>
          </a:p>
          <a:p>
            <a:pPr marL="41148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41148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6" name="Picture 2" descr="Image result for bco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29" y="5818604"/>
            <a:ext cx="2252526" cy="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6492240"/>
            <a:ext cx="775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Creating new Inventory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Purchase Orders w/ Receiving</a:t>
            </a:r>
          </a:p>
          <a:p>
            <a:pPr marL="0" indent="0">
              <a:buNone/>
            </a:pPr>
            <a:r>
              <a:rPr lang="en-US" sz="2000" b="1" dirty="0"/>
              <a:t>(See “</a:t>
            </a:r>
            <a:r>
              <a:rPr lang="en-US" sz="2000" b="1" i="1" dirty="0"/>
              <a:t>PO w/ Receiving Process” training handout</a:t>
            </a:r>
            <a:r>
              <a:rPr lang="en-US" sz="2000" b="1" dirty="0"/>
              <a:t> for complete instructions)</a:t>
            </a:r>
          </a:p>
          <a:p>
            <a:pPr marL="0" indent="0">
              <a:buNone/>
            </a:pPr>
            <a:endParaRPr lang="en-US" sz="800" b="1" i="1" dirty="0"/>
          </a:p>
          <a:p>
            <a:pPr marL="0" indent="0">
              <a:buNone/>
            </a:pPr>
            <a:r>
              <a:rPr lang="en-US" sz="2000" dirty="0"/>
              <a:t>Select </a:t>
            </a:r>
            <a:r>
              <a:rPr lang="en-US" sz="2000" b="1" u="sng" dirty="0"/>
              <a:t>PO with Receiving </a:t>
            </a:r>
            <a:r>
              <a:rPr lang="en-US" sz="2000" dirty="0"/>
              <a:t>while creating Vendor Requisition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After the inventory asset item is delivered, update information in ESCAPE:</a:t>
            </a:r>
          </a:p>
          <a:p>
            <a:pPr marL="960120" lvl="3" indent="0">
              <a:buNone/>
            </a:pPr>
            <a:r>
              <a:rPr lang="en-US" sz="2000" dirty="0"/>
              <a:t>	FINANCE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PURCHASING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RECEIVE PO ITEMS</a:t>
            </a:r>
          </a:p>
          <a:p>
            <a:pPr marL="1417320" lvl="5" indent="0">
              <a:buNone/>
            </a:pPr>
            <a:r>
              <a:rPr lang="en-US" dirty="0"/>
              <a:t>	Update </a:t>
            </a:r>
            <a:r>
              <a:rPr lang="en-US" dirty="0">
                <a:sym typeface="Wingdings" panose="05000000000000000000" pitchFamily="2" charset="2"/>
              </a:rPr>
              <a:t> TASKS  POST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Change the status from Pending to Active</a:t>
            </a:r>
          </a:p>
          <a:p>
            <a:pPr marL="1051560" lvl="3" indent="0">
              <a:buNone/>
            </a:pPr>
            <a:r>
              <a:rPr lang="en-US" sz="2000" dirty="0"/>
              <a:t>	FINANCE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ASSETS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ASSET PHYSICAL INVENTORY</a:t>
            </a:r>
          </a:p>
          <a:p>
            <a:pPr marL="1417320" lvl="5" indent="0">
              <a:buNone/>
            </a:pPr>
            <a:r>
              <a:rPr lang="en-US" dirty="0">
                <a:solidFill>
                  <a:srgbClr val="404040"/>
                </a:solidFill>
              </a:rPr>
              <a:t>	Update </a:t>
            </a:r>
            <a:r>
              <a:rPr lang="en-US" dirty="0">
                <a:solidFill>
                  <a:srgbClr val="404040"/>
                </a:solidFill>
                <a:sym typeface="Wingdings" panose="05000000000000000000" pitchFamily="2" charset="2"/>
              </a:rPr>
              <a:t> TASKS  POST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2" descr="Image result for bco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29" y="5818604"/>
            <a:ext cx="2252526" cy="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6492240"/>
            <a:ext cx="775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8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road ahead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Policies and Procedures – a work in progress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10" y="2713967"/>
            <a:ext cx="5742373" cy="3473768"/>
          </a:xfrm>
          <a:prstGeom prst="rect">
            <a:avLst/>
          </a:prstGeom>
        </p:spPr>
      </p:pic>
      <p:pic>
        <p:nvPicPr>
          <p:cNvPr id="7" name="Picture 2" descr="Image result for bco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29" y="5818604"/>
            <a:ext cx="2252526" cy="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6487542"/>
            <a:ext cx="775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7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Inventory and Assets: What and Why</a:t>
            </a:r>
          </a:p>
          <a:p>
            <a:r>
              <a:rPr lang="en-US" dirty="0"/>
              <a:t>Annual Physical Inventory</a:t>
            </a:r>
          </a:p>
          <a:p>
            <a:r>
              <a:rPr lang="en-US" dirty="0"/>
              <a:t>BCOE Inventory Asset Policies and Procedures</a:t>
            </a:r>
          </a:p>
          <a:p>
            <a:r>
              <a:rPr lang="en-US" dirty="0"/>
              <a:t>Inventory Asset Tags</a:t>
            </a:r>
          </a:p>
          <a:p>
            <a:r>
              <a:rPr lang="en-US" dirty="0"/>
              <a:t>ESCAPE Inventory Asset Modules</a:t>
            </a:r>
          </a:p>
          <a:p>
            <a:r>
              <a:rPr lang="en-US" dirty="0"/>
              <a:t>Inventory Snapshots</a:t>
            </a:r>
          </a:p>
          <a:p>
            <a:r>
              <a:rPr lang="en-US" dirty="0"/>
              <a:t>Inventory Asset Reports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Image result for bco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29" y="5818604"/>
            <a:ext cx="2252526" cy="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6488668"/>
            <a:ext cx="775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Inventory and Asset Training, February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791" y="2009139"/>
            <a:ext cx="9372600" cy="4483101"/>
          </a:xfrm>
        </p:spPr>
        <p:txBody>
          <a:bodyPr/>
          <a:lstStyle/>
          <a:p>
            <a:r>
              <a:rPr lang="en-US" sz="2800" b="1" dirty="0"/>
              <a:t>Handouts:</a:t>
            </a:r>
          </a:p>
          <a:p>
            <a:pPr lvl="1"/>
            <a:r>
              <a:rPr lang="en-US" dirty="0"/>
              <a:t>Physical Inventory Checklist</a:t>
            </a:r>
          </a:p>
          <a:p>
            <a:pPr lvl="1"/>
            <a:r>
              <a:rPr lang="en-US" dirty="0"/>
              <a:t>Inventory Process Step-by-Step Guide</a:t>
            </a:r>
          </a:p>
          <a:p>
            <a:pPr lvl="1"/>
            <a:r>
              <a:rPr lang="en-US" dirty="0"/>
              <a:t>Inventory FAQs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Purchase Orders with Receiving Process (for asset creation)</a:t>
            </a:r>
          </a:p>
          <a:p>
            <a:r>
              <a:rPr lang="en-US" dirty="0"/>
              <a:t>ESCAPE Online Resources</a:t>
            </a:r>
          </a:p>
          <a:p>
            <a:r>
              <a:rPr lang="en-US" dirty="0"/>
              <a:t>Networking</a:t>
            </a:r>
          </a:p>
          <a:p>
            <a:r>
              <a:rPr lang="en-US" dirty="0"/>
              <a:t>Contact </a:t>
            </a:r>
            <a:r>
              <a:rPr lang="en-US" dirty="0">
                <a:hlinkClick r:id="rId3"/>
              </a:rPr>
              <a:t>Financial Services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Image result for bco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29" y="5818604"/>
            <a:ext cx="2252526" cy="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6492240"/>
            <a:ext cx="775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Inventory and Asset Training,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30" name="Picture 6" descr="Image result for puzzle pieces">
            <a:extLst>
              <a:ext uri="{FF2B5EF4-FFF2-40B4-BE49-F238E27FC236}">
                <a16:creationId xmlns:a16="http://schemas.microsoft.com/office/drawing/2014/main" id="{A736E381-BD15-44DE-A3C9-652CF08D2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456" y="903993"/>
            <a:ext cx="3178457" cy="285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8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  <a:p>
            <a:r>
              <a:rPr lang="en-US" dirty="0"/>
              <a:t>ESCAPE Online Resources</a:t>
            </a:r>
          </a:p>
          <a:p>
            <a:r>
              <a:rPr lang="en-US" dirty="0"/>
              <a:t>Tools:  How-to and Tutorials</a:t>
            </a:r>
          </a:p>
          <a:p>
            <a:r>
              <a:rPr lang="en-US" dirty="0"/>
              <a:t>Contact the Fiscal Department:</a:t>
            </a:r>
          </a:p>
          <a:p>
            <a:pPr lvl="1"/>
            <a:r>
              <a:rPr lang="en-US" dirty="0"/>
              <a:t>E-mail: </a:t>
            </a:r>
            <a:r>
              <a:rPr lang="en-US" b="1" dirty="0">
                <a:hlinkClick r:id="rId3"/>
              </a:rPr>
              <a:t>financialservices@bcoe.org</a:t>
            </a:r>
            <a:endParaRPr lang="en-US" b="1" dirty="0"/>
          </a:p>
          <a:p>
            <a:r>
              <a:rPr lang="en-US" dirty="0"/>
              <a:t>For permissions related inquiries contact System Support:</a:t>
            </a:r>
          </a:p>
          <a:p>
            <a:pPr lvl="1"/>
            <a:r>
              <a:rPr lang="en-US" dirty="0"/>
              <a:t>E-mail: </a:t>
            </a:r>
            <a:r>
              <a:rPr lang="en-US" b="1" dirty="0">
                <a:hlinkClick r:id="rId4"/>
              </a:rPr>
              <a:t>ss@bcoe.org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13" y="1987419"/>
            <a:ext cx="3264016" cy="1079636"/>
          </a:xfrm>
          <a:prstGeom prst="rect">
            <a:avLst/>
          </a:prstGeom>
        </p:spPr>
      </p:pic>
      <p:pic>
        <p:nvPicPr>
          <p:cNvPr id="7" name="Picture 2" descr="Image result for bco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29" y="5818604"/>
            <a:ext cx="2252526" cy="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6492240"/>
            <a:ext cx="775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Inventory and Asset Training,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 result for bco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29" y="5818604"/>
            <a:ext cx="2252526" cy="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4248" y="6492240"/>
            <a:ext cx="7747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Inventory and Asset Training, February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48" y="2422986"/>
            <a:ext cx="3699552" cy="2971974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8224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Overview (cont.)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Updating Inventory Asset Records</a:t>
            </a:r>
          </a:p>
          <a:p>
            <a:r>
              <a:rPr lang="en-US" dirty="0"/>
              <a:t>Creating New Inventory Asset Records</a:t>
            </a:r>
          </a:p>
          <a:p>
            <a:r>
              <a:rPr lang="en-US" dirty="0"/>
              <a:t>The Road Ahead</a:t>
            </a:r>
          </a:p>
          <a:p>
            <a:r>
              <a:rPr lang="en-US" dirty="0"/>
              <a:t>Inventory Support</a:t>
            </a:r>
          </a:p>
          <a:p>
            <a:r>
              <a:rPr lang="en-US" dirty="0"/>
              <a:t>ESCAPE Support</a:t>
            </a:r>
          </a:p>
          <a:p>
            <a:r>
              <a:rPr lang="en-US" dirty="0"/>
              <a:t>Questions</a:t>
            </a:r>
          </a:p>
        </p:txBody>
      </p:sp>
      <p:pic>
        <p:nvPicPr>
          <p:cNvPr id="6" name="Picture 2" descr="Image result for bco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29" y="5818604"/>
            <a:ext cx="2252526" cy="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6488668"/>
            <a:ext cx="775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Inventory and Asset Training, February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09" y="2904081"/>
            <a:ext cx="4282581" cy="2914523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353188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and assets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Defined as:</a:t>
            </a:r>
          </a:p>
          <a:p>
            <a:r>
              <a:rPr lang="en-US" dirty="0"/>
              <a:t> Any individual item with a value between $500.00 and $4,999.99 (federal funding) or $500.00 and $49,999.99 (non-federal funding)</a:t>
            </a:r>
          </a:p>
          <a:p>
            <a:pPr lvl="1"/>
            <a:r>
              <a:rPr lang="en-US" i="1" dirty="0"/>
              <a:t>Note: Taxes, shipping charges, etc. are included for total price</a:t>
            </a:r>
          </a:p>
          <a:p>
            <a:r>
              <a:rPr lang="en-US" dirty="0"/>
              <a:t>Examples: Laptops, Cell Phones, Equipment and Furniture</a:t>
            </a:r>
          </a:p>
          <a:p>
            <a:r>
              <a:rPr lang="en-US" dirty="0"/>
              <a:t>All portable technology items should be tracked regardless of price</a:t>
            </a:r>
          </a:p>
          <a:p>
            <a:r>
              <a:rPr lang="en-US" b="1" dirty="0"/>
              <a:t>M&amp;O will be handling all keys, cell phones &amp; MiFis</a:t>
            </a:r>
            <a:endParaRPr lang="en-US" dirty="0"/>
          </a:p>
          <a:p>
            <a:r>
              <a:rPr lang="en-US" b="1" dirty="0"/>
              <a:t>ITS will be handling all other Technology asset items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Image result for bco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29" y="5818604"/>
            <a:ext cx="2252526" cy="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6488668"/>
            <a:ext cx="775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Inventory and Asset Training, February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tracking is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MANDATED BY EDUCATION CODES</a:t>
            </a:r>
          </a:p>
          <a:p>
            <a:pPr lvl="1"/>
            <a:r>
              <a:rPr lang="en-US" dirty="0"/>
              <a:t>Increases accuracy of reporting</a:t>
            </a:r>
          </a:p>
          <a:p>
            <a:pPr lvl="1"/>
            <a:r>
              <a:rPr lang="en-US" dirty="0"/>
              <a:t>Audit exceptions are minimized</a:t>
            </a:r>
          </a:p>
          <a:p>
            <a:pPr marL="41148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Being familiar with the items your program has possession of</a:t>
            </a:r>
          </a:p>
          <a:p>
            <a:pPr lvl="1"/>
            <a:r>
              <a:rPr lang="en-US" dirty="0"/>
              <a:t>Makes transitions between personnel and existing equipment easier</a:t>
            </a:r>
          </a:p>
          <a:p>
            <a:pPr lvl="1"/>
            <a:r>
              <a:rPr lang="en-US" dirty="0"/>
              <a:t>Leads to responsible spending and accountability</a:t>
            </a:r>
          </a:p>
        </p:txBody>
      </p:sp>
      <p:pic>
        <p:nvPicPr>
          <p:cNvPr id="6" name="Picture 2" descr="Image result for bco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29" y="5818604"/>
            <a:ext cx="2252526" cy="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65" y="1841985"/>
            <a:ext cx="1744825" cy="1744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81200" y="6492240"/>
            <a:ext cx="775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Inventory and Asset Training, February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Physical Inventory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12357"/>
            <a:ext cx="9372600" cy="4483101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B050"/>
                </a:solidFill>
              </a:rPr>
              <a:t>		 May 1</a:t>
            </a:r>
            <a:r>
              <a:rPr lang="en-US" sz="4400" b="1" baseline="30000" dirty="0">
                <a:solidFill>
                  <a:srgbClr val="00B050"/>
                </a:solidFill>
              </a:rPr>
              <a:t>st</a:t>
            </a:r>
            <a:r>
              <a:rPr lang="en-US" sz="4400" b="1" dirty="0">
                <a:solidFill>
                  <a:srgbClr val="00B050"/>
                </a:solidFill>
              </a:rPr>
              <a:t>, 2020 </a:t>
            </a:r>
          </a:p>
          <a:p>
            <a:pPr marL="0" indent="0">
              <a:buNone/>
            </a:pPr>
            <a:r>
              <a:rPr lang="en-US" i="1" dirty="0">
                <a:sym typeface="Wingdings" panose="05000000000000000000" pitchFamily="2" charset="2"/>
              </a:rPr>
              <a:t>Why?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Mandated by education codes</a:t>
            </a:r>
          </a:p>
          <a:p>
            <a:pPr lvl="1"/>
            <a:r>
              <a:rPr lang="en-US" dirty="0"/>
              <a:t>Being familiar with the items your program has </a:t>
            </a:r>
          </a:p>
          <a:p>
            <a:pPr marL="0" indent="0">
              <a:buNone/>
            </a:pPr>
            <a:r>
              <a:rPr lang="en-US" i="1" dirty="0"/>
              <a:t>How?</a:t>
            </a:r>
          </a:p>
          <a:p>
            <a:pPr lvl="1"/>
            <a:r>
              <a:rPr lang="en-US" dirty="0"/>
              <a:t>Fixed Asset List, sorted by Employee-Location (FA01-G)</a:t>
            </a:r>
          </a:p>
          <a:p>
            <a:pPr lvl="1"/>
            <a:r>
              <a:rPr lang="en-US" dirty="0"/>
              <a:t>Employee Issued Asset Agreement (Employee 21-C)</a:t>
            </a:r>
          </a:p>
          <a:p>
            <a:pPr lvl="1"/>
            <a:r>
              <a:rPr lang="en-US" dirty="0"/>
              <a:t>Physical Inventory Worksheet (FA03) (optional)</a:t>
            </a:r>
          </a:p>
          <a:p>
            <a:pPr lvl="1"/>
            <a:r>
              <a:rPr lang="en-US" dirty="0"/>
              <a:t>Make needed changes on worksheet and update within Escape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7" name="Picture 2" descr="Image result for bco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29" y="5818604"/>
            <a:ext cx="2252526" cy="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6492240"/>
            <a:ext cx="775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May 1, 2020 calendar">
            <a:extLst>
              <a:ext uri="{FF2B5EF4-FFF2-40B4-BE49-F238E27FC236}">
                <a16:creationId xmlns:a16="http://schemas.microsoft.com/office/drawing/2014/main" id="{E969575E-67C2-4D2D-A579-A34432C50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35" y="1876596"/>
            <a:ext cx="3022223" cy="27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7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BCOE policies and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987419"/>
            <a:ext cx="6324600" cy="44831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Equipment Tracking</a:t>
            </a:r>
          </a:p>
          <a:p>
            <a:pPr lvl="1"/>
            <a:r>
              <a:rPr lang="en-US" dirty="0"/>
              <a:t>Asset tags, issued by ITS – contact </a:t>
            </a:r>
            <a:r>
              <a:rPr lang="en-US" dirty="0">
                <a:hlinkClick r:id="rId3"/>
              </a:rPr>
              <a:t>Financial Services</a:t>
            </a:r>
            <a:endParaRPr lang="en-US" dirty="0"/>
          </a:p>
          <a:p>
            <a:pPr lvl="1"/>
            <a:r>
              <a:rPr lang="en-US" dirty="0"/>
              <a:t>Asset Agreement form (Employee21-C report)</a:t>
            </a:r>
          </a:p>
          <a:p>
            <a:pPr marL="0" indent="0">
              <a:buNone/>
            </a:pPr>
            <a:r>
              <a:rPr lang="en-US" dirty="0"/>
              <a:t>Disposal</a:t>
            </a:r>
          </a:p>
          <a:p>
            <a:pPr lvl="1"/>
            <a:r>
              <a:rPr lang="en-US" dirty="0"/>
              <a:t>Contact </a:t>
            </a:r>
            <a:r>
              <a:rPr lang="en-US" dirty="0">
                <a:hlinkClick r:id="rId4"/>
              </a:rPr>
              <a:t>ITS Department</a:t>
            </a:r>
            <a:r>
              <a:rPr lang="en-US" dirty="0"/>
              <a:t> – Disposal form (BSF-100) </a:t>
            </a:r>
          </a:p>
          <a:p>
            <a:pPr lvl="1"/>
            <a:r>
              <a:rPr lang="en-US" dirty="0"/>
              <a:t>Contact </a:t>
            </a:r>
            <a:r>
              <a:rPr lang="en-US" dirty="0">
                <a:hlinkClick r:id="rId5"/>
              </a:rPr>
              <a:t>M&amp;O </a:t>
            </a:r>
            <a:r>
              <a:rPr lang="en-US" dirty="0"/>
              <a:t>for disposal of keys, cell phones, MiFi</a:t>
            </a:r>
          </a:p>
          <a:p>
            <a:pPr lvl="2"/>
            <a:r>
              <a:rPr lang="en-US" dirty="0"/>
              <a:t>Create a work order through </a:t>
            </a:r>
            <a:r>
              <a:rPr lang="en-US" dirty="0">
                <a:hlinkClick r:id="rId6"/>
              </a:rPr>
              <a:t>School Dude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Annual Verification</a:t>
            </a:r>
          </a:p>
          <a:p>
            <a:pPr lvl="1"/>
            <a:r>
              <a:rPr lang="en-US" dirty="0"/>
              <a:t>Upcoming </a:t>
            </a:r>
            <a:r>
              <a:rPr lang="en-US" b="1" dirty="0"/>
              <a:t>May 1</a:t>
            </a:r>
            <a:r>
              <a:rPr lang="en-US" b="1" baseline="30000" dirty="0"/>
              <a:t>st</a:t>
            </a:r>
            <a:r>
              <a:rPr lang="en-US" b="1" dirty="0"/>
              <a:t>, 2020</a:t>
            </a:r>
          </a:p>
        </p:txBody>
      </p:sp>
      <p:pic>
        <p:nvPicPr>
          <p:cNvPr id="7" name="Picture 2" descr="Image result for bcoe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29" y="5818604"/>
            <a:ext cx="2252526" cy="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36" y="2045608"/>
            <a:ext cx="2724509" cy="28471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84248" y="6492240"/>
            <a:ext cx="7747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Pre-escape 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All inventory items, including items previously tracked in BITS, are now tracked in ESCAPE</a:t>
            </a:r>
          </a:p>
          <a:p>
            <a:r>
              <a:rPr lang="en-US" dirty="0"/>
              <a:t>Pre-existing inventory was moved into ESCAPE January 2018</a:t>
            </a:r>
          </a:p>
          <a:p>
            <a:r>
              <a:rPr lang="en-US" dirty="0"/>
              <a:t>Contact Financial Services at </a:t>
            </a:r>
            <a:r>
              <a:rPr lang="en-US" b="1" i="1" dirty="0"/>
              <a:t>financialservices@bcoe.org</a:t>
            </a:r>
            <a:r>
              <a:rPr lang="en-US" b="1" dirty="0"/>
              <a:t> </a:t>
            </a:r>
            <a:r>
              <a:rPr lang="en-US" dirty="0"/>
              <a:t>with any questions or concerns</a:t>
            </a:r>
          </a:p>
        </p:txBody>
      </p:sp>
      <p:pic>
        <p:nvPicPr>
          <p:cNvPr id="6" name="Picture 2" descr="Image result for bco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29" y="5818604"/>
            <a:ext cx="2252526" cy="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6488668"/>
            <a:ext cx="775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Inventory and Asset Training,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13" y="4095134"/>
            <a:ext cx="2483401" cy="24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asset Tags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350" b="1" dirty="0"/>
              <a:t>ITS will attach Asset Tags to all NEW Technology asset items</a:t>
            </a:r>
          </a:p>
          <a:p>
            <a:pPr marL="0" indent="0">
              <a:buNone/>
            </a:pPr>
            <a:r>
              <a:rPr lang="en-US" sz="2350" b="1" dirty="0"/>
              <a:t>Contact Financial Services to administer tags for all other inventory items</a:t>
            </a:r>
          </a:p>
          <a:p>
            <a:pPr marL="0" indent="0">
              <a:buNone/>
            </a:pPr>
            <a:r>
              <a:rPr lang="en-US" dirty="0"/>
              <a:t>Each tag will have a unique barcode with the item’s:</a:t>
            </a:r>
          </a:p>
          <a:p>
            <a:pPr lvl="1"/>
            <a:r>
              <a:rPr lang="en-US" dirty="0"/>
              <a:t>Department</a:t>
            </a:r>
          </a:p>
          <a:p>
            <a:pPr lvl="1"/>
            <a:r>
              <a:rPr lang="en-US" dirty="0"/>
              <a:t>P.O. Number</a:t>
            </a:r>
          </a:p>
          <a:p>
            <a:pPr lvl="1"/>
            <a:r>
              <a:rPr lang="en-US" dirty="0"/>
              <a:t>Item Description</a:t>
            </a:r>
          </a:p>
          <a:p>
            <a:pPr lvl="1"/>
            <a:r>
              <a:rPr lang="en-US" dirty="0"/>
              <a:t>Asset ID number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Image result for bco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29" y="5818604"/>
            <a:ext cx="2252526" cy="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40" y="3655391"/>
            <a:ext cx="3735804" cy="1662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6492240"/>
            <a:ext cx="775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Inventory and Asset Training, February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3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wireframe building presentation (widescreen).potx" id="{58CE74E2-616B-447D-963B-87527DA5909A}" vid="{49D84436-E293-416F-BC4D-7976A1E115A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2997</TotalTime>
  <Words>1472</Words>
  <Application>Microsoft Office PowerPoint</Application>
  <PresentationFormat>Widescreen</PresentationFormat>
  <Paragraphs>257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Wireframe Building 16x9</vt:lpstr>
      <vt:lpstr>Inventory and  assets</vt:lpstr>
      <vt:lpstr>Training Overview</vt:lpstr>
      <vt:lpstr>Training Overview (cont.)</vt:lpstr>
      <vt:lpstr>Inventory and assets</vt:lpstr>
      <vt:lpstr>Why tracking is important</vt:lpstr>
      <vt:lpstr>Annual Physical Inventory </vt:lpstr>
      <vt:lpstr>BCOE policies and procedures</vt:lpstr>
      <vt:lpstr>Pre-escape inventory</vt:lpstr>
      <vt:lpstr>Inventory asset Tags</vt:lpstr>
      <vt:lpstr>Inventory asset Tags</vt:lpstr>
      <vt:lpstr>Escape Inventory modules</vt:lpstr>
      <vt:lpstr>Inventory Snapshots</vt:lpstr>
      <vt:lpstr>Inventory Asset Reports</vt:lpstr>
      <vt:lpstr>Fixed asset list</vt:lpstr>
      <vt:lpstr>Physical Inventory Worksheet</vt:lpstr>
      <vt:lpstr>Employee issued asset agreement</vt:lpstr>
      <vt:lpstr>Updating Inventory</vt:lpstr>
      <vt:lpstr>Creating new Inventory records</vt:lpstr>
      <vt:lpstr>The road ahead</vt:lpstr>
      <vt:lpstr>Inventory support</vt:lpstr>
      <vt:lpstr>Escape support</vt:lpstr>
      <vt:lpstr>Questions?</vt:lpstr>
    </vt:vector>
  </TitlesOfParts>
  <Company>BCOE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Assets and inventory</dc:title>
  <dc:creator>Kara Haddock</dc:creator>
  <cp:lastModifiedBy>Kara Haddock</cp:lastModifiedBy>
  <cp:revision>171</cp:revision>
  <cp:lastPrinted>2019-03-12T19:44:20Z</cp:lastPrinted>
  <dcterms:created xsi:type="dcterms:W3CDTF">2018-03-06T17:40:04Z</dcterms:created>
  <dcterms:modified xsi:type="dcterms:W3CDTF">2020-02-24T17:59:42Z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